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3" r:id="rId4"/>
    <p:sldId id="264" r:id="rId5"/>
    <p:sldId id="265" r:id="rId6"/>
    <p:sldId id="266" r:id="rId7"/>
    <p:sldId id="267" r:id="rId8"/>
    <p:sldId id="268" r:id="rId9"/>
    <p:sldId id="269" r:id="rId10"/>
    <p:sldId id="270"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9" name="Рисунок 8" descr="1.jpg"/>
          <p:cNvPicPr>
            <a:picLocks noChangeAspect="1"/>
          </p:cNvPicPr>
          <p:nvPr userDrawn="1"/>
        </p:nvPicPr>
        <p:blipFill>
          <a:blip r:embed="rId3" cstate="print"/>
          <a:stretch>
            <a:fillRect/>
          </a:stretch>
        </p:blipFill>
        <p:spPr>
          <a:xfrm>
            <a:off x="4609" y="0"/>
            <a:ext cx="9134782"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018379-C4C0-4CF4-AA09-06855FB98596}" type="slidenum">
              <a:rPr lang="ru-RU" smtClean="0"/>
              <a:pPr/>
              <a:t>‹#›</a:t>
            </a:fld>
            <a:endParaRPr lang="ru-RU"/>
          </a:p>
        </p:txBody>
      </p:sp>
      <p:pic>
        <p:nvPicPr>
          <p:cNvPr id="6" name="Рисунок 5" descr="5.jpg"/>
          <p:cNvPicPr>
            <a:picLocks noChangeAspect="1"/>
          </p:cNvPicPr>
          <p:nvPr userDrawn="1"/>
        </p:nvPicPr>
        <p:blipFill>
          <a:blip r:embed="rId2" cstate="print"/>
          <a:stretch>
            <a:fillRect/>
          </a:stretch>
        </p:blipFill>
        <p:spPr>
          <a:xfrm>
            <a:off x="4609" y="0"/>
            <a:ext cx="9134782"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9 Мая.jpg"/>
          <p:cNvPicPr>
            <a:picLocks noChangeAspect="1"/>
          </p:cNvPicPr>
          <p:nvPr userDrawn="1"/>
        </p:nvPicPr>
        <p:blipFill>
          <a:blip r:embed="rId3" cstate="print"/>
          <a:stretch>
            <a:fillRect/>
          </a:stretch>
        </p:blipFill>
        <p:spPr>
          <a:xfrm>
            <a:off x="4609" y="0"/>
            <a:ext cx="913478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9 Мая.jpg"/>
          <p:cNvPicPr>
            <a:picLocks noChangeAspect="1"/>
          </p:cNvPicPr>
          <p:nvPr userDrawn="1"/>
        </p:nvPicPr>
        <p:blipFill>
          <a:blip r:embed="rId3" cstate="print"/>
          <a:stretch>
            <a:fillRect/>
          </a:stretch>
        </p:blipFill>
        <p:spPr>
          <a:xfrm>
            <a:off x="4609" y="0"/>
            <a:ext cx="9134782" cy="6858000"/>
          </a:xfrm>
          <a:prstGeom prst="rect">
            <a:avLst/>
          </a:prstGeom>
        </p:spPr>
      </p:pic>
      <p:pic>
        <p:nvPicPr>
          <p:cNvPr id="9" name="Рисунок 8" descr="4.jpg"/>
          <p:cNvPicPr>
            <a:picLocks noChangeAspect="1"/>
          </p:cNvPicPr>
          <p:nvPr userDrawn="1"/>
        </p:nvPicPr>
        <p:blipFill>
          <a:blip r:embed="rId4" cstate="print"/>
          <a:stretch>
            <a:fillRect/>
          </a:stretch>
        </p:blipFill>
        <p:spPr>
          <a:xfrm>
            <a:off x="4609" y="0"/>
            <a:ext cx="913478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6.jpg"/>
          <p:cNvPicPr>
            <a:picLocks noChangeAspect="1"/>
          </p:cNvPicPr>
          <p:nvPr userDrawn="1"/>
        </p:nvPicPr>
        <p:blipFill>
          <a:blip r:embed="rId2" cstate="print"/>
          <a:stretch>
            <a:fillRect/>
          </a:stretch>
        </p:blipFill>
        <p:spPr>
          <a:xfrm>
            <a:off x="4609" y="0"/>
            <a:ext cx="913478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73611F-1ED0-42D6-9D0F-9D3020398050}" type="datetimeFigureOut">
              <a:rPr lang="ru-RU" smtClean="0"/>
              <a:pPr/>
              <a:t>14.02.2019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3611F-1ED0-42D6-9D0F-9D3020398050}" type="datetimeFigureOut">
              <a:rPr lang="ru-RU" smtClean="0"/>
              <a:pPr/>
              <a:t>14.02.2019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8379-C4C0-4CF4-AA09-06855FB98596}" type="slidenum">
              <a:rPr lang="ru-RU" smtClean="0"/>
              <a:pPr/>
              <a:t>‹#›</a:t>
            </a:fld>
            <a:endParaRPr lang="ru-RU"/>
          </a:p>
        </p:txBody>
      </p:sp>
      <p:pic>
        <p:nvPicPr>
          <p:cNvPr id="7" name="Рисунок 6" descr="2.jpg"/>
          <p:cNvPicPr>
            <a:picLocks noChangeAspect="1"/>
          </p:cNvPicPr>
          <p:nvPr userDrawn="1"/>
        </p:nvPicPr>
        <p:blipFill>
          <a:blip r:embed="rId17" cstate="print"/>
          <a:stretch>
            <a:fillRect/>
          </a:stretch>
        </p:blipFill>
        <p:spPr>
          <a:xfrm>
            <a:off x="0" y="10380"/>
            <a:ext cx="9144000" cy="6837239"/>
          </a:xfrm>
          <a:prstGeom prst="rect">
            <a:avLst/>
          </a:prstGeom>
        </p:spPr>
      </p:pic>
      <p:pic>
        <p:nvPicPr>
          <p:cNvPr id="8" name="Рисунок 7" descr="7.jpg"/>
          <p:cNvPicPr>
            <a:picLocks noChangeAspect="1"/>
          </p:cNvPicPr>
          <p:nvPr userDrawn="1"/>
        </p:nvPicPr>
        <p:blipFill>
          <a:blip r:embed="rId18" cstate="print"/>
          <a:stretch>
            <a:fillRect/>
          </a:stretch>
        </p:blipFill>
        <p:spPr>
          <a:xfrm>
            <a:off x="4609" y="0"/>
            <a:ext cx="913478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2" r:id="rId5"/>
    <p:sldLayoutId id="2147483651" r:id="rId6"/>
    <p:sldLayoutId id="2147483652" r:id="rId7"/>
    <p:sldLayoutId id="2147483653" r:id="rId8"/>
    <p:sldLayoutId id="2147483654" r:id="rId9"/>
    <p:sldLayoutId id="2147483661"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1\Desktop\pobeda.jpg"/>
          <p:cNvPicPr>
            <a:picLocks noChangeAspect="1" noChangeArrowheads="1"/>
          </p:cNvPicPr>
          <p:nvPr/>
        </p:nvPicPr>
        <p:blipFill>
          <a:blip r:embed="rId2" cstate="print"/>
          <a:srcRect/>
          <a:stretch>
            <a:fillRect/>
          </a:stretch>
        </p:blipFill>
        <p:spPr bwMode="auto">
          <a:xfrm>
            <a:off x="6357950" y="1000108"/>
            <a:ext cx="2286015" cy="1214446"/>
          </a:xfrm>
          <a:prstGeom prst="rect">
            <a:avLst/>
          </a:prstGeom>
          <a:noFill/>
        </p:spPr>
      </p:pic>
      <p:sp>
        <p:nvSpPr>
          <p:cNvPr id="6" name="TextBox 5"/>
          <p:cNvSpPr txBox="1"/>
          <p:nvPr/>
        </p:nvSpPr>
        <p:spPr>
          <a:xfrm>
            <a:off x="500002" y="357166"/>
            <a:ext cx="8643998"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Архивный отдел администрации Грачевского муниципального района Ставропольского края</a:t>
            </a:r>
            <a:endParaRPr lang="ru-RU" b="1" dirty="0">
              <a:latin typeface="Times New Roman" pitchFamily="18" charset="0"/>
              <a:cs typeface="Times New Roman" pitchFamily="18" charset="0"/>
            </a:endParaRPr>
          </a:p>
        </p:txBody>
      </p:sp>
      <p:sp>
        <p:nvSpPr>
          <p:cNvPr id="7" name="TextBox 6"/>
          <p:cNvSpPr txBox="1"/>
          <p:nvPr/>
        </p:nvSpPr>
        <p:spPr>
          <a:xfrm>
            <a:off x="4143372" y="6143644"/>
            <a:ext cx="1357322"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2019 год</a:t>
            </a:r>
            <a:endParaRPr lang="ru-RU" b="1" dirty="0">
              <a:latin typeface="Times New Roman" pitchFamily="18" charset="0"/>
              <a:cs typeface="Times New Roman" pitchFamily="18" charset="0"/>
            </a:endParaRPr>
          </a:p>
        </p:txBody>
      </p:sp>
      <p:sp>
        <p:nvSpPr>
          <p:cNvPr id="8" name="TextBox 7"/>
          <p:cNvSpPr txBox="1"/>
          <p:nvPr/>
        </p:nvSpPr>
        <p:spPr>
          <a:xfrm>
            <a:off x="1571604" y="2357430"/>
            <a:ext cx="5715040" cy="2123658"/>
          </a:xfrm>
          <a:prstGeom prst="rect">
            <a:avLst/>
          </a:prstGeom>
          <a:noFill/>
        </p:spPr>
        <p:txBody>
          <a:bodyPr wrap="square" rtlCol="0">
            <a:spAutoFit/>
          </a:bodyPr>
          <a:lstStyle/>
          <a:p>
            <a:pPr algn="ctr"/>
            <a:r>
              <a:rPr lang="ru-RU" sz="4400" b="1" dirty="0" smtClean="0"/>
              <a:t>«</a:t>
            </a:r>
            <a:r>
              <a:rPr lang="ru-RU" sz="4400" b="1" dirty="0" smtClean="0">
                <a:latin typeface="Times New Roman" pitchFamily="18" charset="0"/>
                <a:cs typeface="Times New Roman" pitchFamily="18" charset="0"/>
              </a:rPr>
              <a:t>Красная Звезда» старшего сержанта Кириченко</a:t>
            </a:r>
            <a:endParaRPr lang="ru-RU" sz="4400" b="1" dirty="0">
              <a:latin typeface="Times New Roman" pitchFamily="18" charset="0"/>
              <a:cs typeface="Times New Roman" pitchFamily="18" charset="0"/>
            </a:endParaRPr>
          </a:p>
        </p:txBody>
      </p:sp>
      <p:sp>
        <p:nvSpPr>
          <p:cNvPr id="9" name="TextBox 8"/>
          <p:cNvSpPr txBox="1"/>
          <p:nvPr/>
        </p:nvSpPr>
        <p:spPr>
          <a:xfrm>
            <a:off x="1357290" y="5143512"/>
            <a:ext cx="6143668" cy="923330"/>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В</a:t>
            </a:r>
            <a:r>
              <a:rPr lang="ru-RU" b="1" dirty="0" smtClean="0">
                <a:latin typeface="Times New Roman" pitchFamily="18" charset="0"/>
                <a:cs typeface="Times New Roman" pitchFamily="18" charset="0"/>
              </a:rPr>
              <a:t>иртуальная выставка подготовлена по документам участника Великой Отечественной Войны – Кириченко Никиты Федоровича. Ф.№72 .Оп № 1. Д № 20,21</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11\Desktop\удостоверение за взятие будапешта.jpg"/>
          <p:cNvPicPr>
            <a:picLocks noChangeAspect="1" noChangeArrowheads="1"/>
          </p:cNvPicPr>
          <p:nvPr/>
        </p:nvPicPr>
        <p:blipFill>
          <a:blip r:embed="rId2"/>
          <a:srcRect/>
          <a:stretch>
            <a:fillRect/>
          </a:stretch>
        </p:blipFill>
        <p:spPr bwMode="auto">
          <a:xfrm>
            <a:off x="357158" y="928670"/>
            <a:ext cx="4280188" cy="2900361"/>
          </a:xfrm>
          <a:prstGeom prst="rect">
            <a:avLst/>
          </a:prstGeom>
          <a:ln>
            <a:noFill/>
          </a:ln>
          <a:effectLst>
            <a:softEdge rad="112500"/>
          </a:effectLst>
        </p:spPr>
      </p:pic>
      <p:sp>
        <p:nvSpPr>
          <p:cNvPr id="3" name="Скругленный прямоугольник 2"/>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10243" name="Picture 3" descr="C:\Users\11\Desktop\удостоверение 30 лет победы.jpg"/>
          <p:cNvPicPr>
            <a:picLocks noChangeAspect="1" noChangeArrowheads="1"/>
          </p:cNvPicPr>
          <p:nvPr/>
        </p:nvPicPr>
        <p:blipFill>
          <a:blip r:embed="rId3" cstate="print"/>
          <a:srcRect/>
          <a:stretch>
            <a:fillRect/>
          </a:stretch>
        </p:blipFill>
        <p:spPr bwMode="auto">
          <a:xfrm>
            <a:off x="4857752" y="1000108"/>
            <a:ext cx="3929090" cy="2786082"/>
          </a:xfrm>
          <a:prstGeom prst="rect">
            <a:avLst/>
          </a:prstGeom>
          <a:ln>
            <a:noFill/>
          </a:ln>
          <a:effectLst>
            <a:softEdge rad="112500"/>
          </a:effectLst>
        </p:spPr>
      </p:pic>
      <p:pic>
        <p:nvPicPr>
          <p:cNvPr id="10244" name="Picture 4" descr="C:\Users\11\Desktop\удостоверение за медаль.jpg"/>
          <p:cNvPicPr>
            <a:picLocks noChangeAspect="1" noChangeArrowheads="1"/>
          </p:cNvPicPr>
          <p:nvPr/>
        </p:nvPicPr>
        <p:blipFill>
          <a:blip r:embed="rId4" cstate="print"/>
          <a:srcRect/>
          <a:stretch>
            <a:fillRect/>
          </a:stretch>
        </p:blipFill>
        <p:spPr bwMode="auto">
          <a:xfrm>
            <a:off x="2714612" y="3929066"/>
            <a:ext cx="4357718" cy="2714644"/>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1\Desktop\фото мои\Кириченко дед\IMG_1674.JPG"/>
          <p:cNvPicPr>
            <a:picLocks noChangeAspect="1" noChangeArrowheads="1"/>
          </p:cNvPicPr>
          <p:nvPr/>
        </p:nvPicPr>
        <p:blipFill>
          <a:blip r:embed="rId2" cstate="print"/>
          <a:srcRect/>
          <a:stretch>
            <a:fillRect/>
          </a:stretch>
        </p:blipFill>
        <p:spPr bwMode="auto">
          <a:xfrm>
            <a:off x="571472" y="1285860"/>
            <a:ext cx="4786346" cy="4143404"/>
          </a:xfrm>
          <a:prstGeom prst="rect">
            <a:avLst/>
          </a:prstGeom>
          <a:noFill/>
        </p:spPr>
      </p:pic>
      <p:pic>
        <p:nvPicPr>
          <p:cNvPr id="11267" name="Picture 3" descr="C:\Users\11\Desktop\фото мои\Кириченко дед\IMG_1603.JPG"/>
          <p:cNvPicPr>
            <a:picLocks noChangeAspect="1" noChangeArrowheads="1"/>
          </p:cNvPicPr>
          <p:nvPr/>
        </p:nvPicPr>
        <p:blipFill>
          <a:blip r:embed="rId3" cstate="print"/>
          <a:srcRect/>
          <a:stretch>
            <a:fillRect/>
          </a:stretch>
        </p:blipFill>
        <p:spPr bwMode="auto">
          <a:xfrm>
            <a:off x="5500694" y="1285860"/>
            <a:ext cx="2828628" cy="4143404"/>
          </a:xfrm>
          <a:prstGeom prst="rect">
            <a:avLst/>
          </a:prstGeom>
          <a:noFill/>
        </p:spPr>
      </p:pic>
      <p:pic>
        <p:nvPicPr>
          <p:cNvPr id="11268" name="Picture 4" descr="C:\Users\11\Desktop\e4f829c03899aae0d5fcbc71f708c5c3.png"/>
          <p:cNvPicPr>
            <a:picLocks noChangeAspect="1" noChangeArrowheads="1"/>
          </p:cNvPicPr>
          <p:nvPr/>
        </p:nvPicPr>
        <p:blipFill>
          <a:blip r:embed="rId4"/>
          <a:srcRect/>
          <a:stretch>
            <a:fillRect/>
          </a:stretch>
        </p:blipFill>
        <p:spPr bwMode="auto">
          <a:xfrm>
            <a:off x="5500694" y="0"/>
            <a:ext cx="4357718" cy="2714644"/>
          </a:xfrm>
          <a:prstGeom prst="rect">
            <a:avLst/>
          </a:prstGeom>
          <a:noFill/>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1\Desktop\фото мои\Кириченко дед\Кириченко Н.Ф. 1.jpg"/>
          <p:cNvPicPr>
            <a:picLocks noChangeAspect="1" noChangeArrowheads="1"/>
          </p:cNvPicPr>
          <p:nvPr/>
        </p:nvPicPr>
        <p:blipFill>
          <a:blip r:embed="rId2" cstate="print"/>
          <a:srcRect/>
          <a:stretch>
            <a:fillRect/>
          </a:stretch>
        </p:blipFill>
        <p:spPr bwMode="auto">
          <a:xfrm>
            <a:off x="714348" y="928670"/>
            <a:ext cx="3518090" cy="5400000"/>
          </a:xfrm>
          <a:prstGeom prst="rect">
            <a:avLst/>
          </a:prstGeom>
          <a:ln>
            <a:noFill/>
          </a:ln>
          <a:effectLst>
            <a:softEdge rad="112500"/>
          </a:effectLst>
        </p:spPr>
      </p:pic>
      <p:sp>
        <p:nvSpPr>
          <p:cNvPr id="5" name="TextBox 4"/>
          <p:cNvSpPr txBox="1"/>
          <p:nvPr/>
        </p:nvSpPr>
        <p:spPr>
          <a:xfrm>
            <a:off x="4500562" y="1071546"/>
            <a:ext cx="4000528" cy="4647426"/>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Кириченко Никита Федорович 7 июля 1922 года рождения</a:t>
            </a:r>
            <a:r>
              <a:rPr lang="ru-RU" sz="1400" dirty="0" smtClean="0">
                <a:latin typeface="Times New Roman" pitchFamily="18" charset="0"/>
                <a:cs typeface="Times New Roman" pitchFamily="18" charset="0"/>
              </a:rPr>
              <a:t>, родился в Воронежской области с. Кантемировка в семье рабочего. Окончил 5 классов. </a:t>
            </a:r>
          </a:p>
          <a:p>
            <a:r>
              <a:rPr lang="ru-RU" sz="1400" dirty="0" smtClean="0">
                <a:latin typeface="Times New Roman" pitchFamily="18" charset="0"/>
                <a:cs typeface="Times New Roman" pitchFamily="18" charset="0"/>
              </a:rPr>
              <a:t>В 1941 году в 19 лет он ушел на фронт. Воевал в 899 Артиллерийском, </a:t>
            </a:r>
            <a:r>
              <a:rPr lang="ru-RU" sz="1400" dirty="0" err="1" smtClean="0">
                <a:latin typeface="Times New Roman" pitchFamily="18" charset="0"/>
                <a:cs typeface="Times New Roman" pitchFamily="18" charset="0"/>
              </a:rPr>
              <a:t>Дебреценском</a:t>
            </a:r>
            <a:r>
              <a:rPr lang="ru-RU" sz="1400" dirty="0" smtClean="0">
                <a:latin typeface="Times New Roman" pitchFamily="18" charset="0"/>
                <a:cs typeface="Times New Roman" pitchFamily="18" charset="0"/>
              </a:rPr>
              <a:t> полку, 337 Стрелковой </a:t>
            </a:r>
            <a:r>
              <a:rPr lang="ru-RU" sz="1400" dirty="0" err="1" smtClean="0">
                <a:latin typeface="Times New Roman" pitchFamily="18" charset="0"/>
                <a:cs typeface="Times New Roman" pitchFamily="18" charset="0"/>
              </a:rPr>
              <a:t>Лубненской</a:t>
            </a:r>
            <a:r>
              <a:rPr lang="ru-RU" sz="1400" dirty="0" smtClean="0">
                <a:latin typeface="Times New Roman" pitchFamily="18" charset="0"/>
                <a:cs typeface="Times New Roman" pitchFamily="18" charset="0"/>
              </a:rPr>
              <a:t> Краснознаменной ордена Суворова, ордена Богдана Хмельницкого дивизии старшим сержантом –разведчиком наблюдения.</a:t>
            </a:r>
          </a:p>
          <a:p>
            <a:r>
              <a:rPr lang="ru-RU" sz="1400" dirty="0" smtClean="0">
                <a:latin typeface="Times New Roman" pitchFamily="18" charset="0"/>
                <a:cs typeface="Times New Roman" pitchFamily="18" charset="0"/>
              </a:rPr>
              <a:t>Был женат с 4.12.1949 года - жена Кириченко Мария Николаевна, уроженка Воронежской области. Имел троих детей.</a:t>
            </a:r>
          </a:p>
          <a:p>
            <a:r>
              <a:rPr lang="ru-RU" sz="1400" dirty="0" smtClean="0">
                <a:latin typeface="Times New Roman" pitchFamily="18" charset="0"/>
                <a:cs typeface="Times New Roman" pitchFamily="18" charset="0"/>
              </a:rPr>
              <a:t> Сын Кириченко Александр Никитович 1949 года рождения, проживает в </a:t>
            </a:r>
            <a:r>
              <a:rPr lang="ru-RU" sz="1400" dirty="0" err="1" smtClean="0">
                <a:latin typeface="Times New Roman" pitchFamily="18" charset="0"/>
                <a:cs typeface="Times New Roman" pitchFamily="18" charset="0"/>
              </a:rPr>
              <a:t>Грачевском</a:t>
            </a:r>
            <a:r>
              <a:rPr lang="ru-RU" sz="1400" dirty="0" smtClean="0">
                <a:latin typeface="Times New Roman" pitchFamily="18" charset="0"/>
                <a:cs typeface="Times New Roman" pitchFamily="18" charset="0"/>
              </a:rPr>
              <a:t> районе в с. Кугульта с 1975 года.</a:t>
            </a:r>
          </a:p>
          <a:p>
            <a:r>
              <a:rPr lang="ru-RU" sz="1400" dirty="0" smtClean="0">
                <a:latin typeface="Times New Roman" pitchFamily="18" charset="0"/>
                <a:cs typeface="Times New Roman" pitchFamily="18" charset="0"/>
              </a:rPr>
              <a:t>Сын Кириченко Николай Никитович-1951 г.р.</a:t>
            </a:r>
          </a:p>
          <a:p>
            <a:r>
              <a:rPr lang="ru-RU" sz="1400" dirty="0" smtClean="0">
                <a:latin typeface="Times New Roman" pitchFamily="18" charset="0"/>
                <a:cs typeface="Times New Roman" pitchFamily="18" charset="0"/>
              </a:rPr>
              <a:t>Дочь Колосова Антонина Никитовна-1956 г.р., проживает в </a:t>
            </a:r>
            <a:r>
              <a:rPr lang="ru-RU" sz="1400" dirty="0" err="1" smtClean="0">
                <a:latin typeface="Times New Roman" pitchFamily="18" charset="0"/>
                <a:cs typeface="Times New Roman" pitchFamily="18" charset="0"/>
              </a:rPr>
              <a:t>Грачевском</a:t>
            </a:r>
            <a:r>
              <a:rPr lang="ru-RU" sz="1400" dirty="0" smtClean="0">
                <a:latin typeface="Times New Roman" pitchFamily="18" charset="0"/>
                <a:cs typeface="Times New Roman" pitchFamily="18" charset="0"/>
              </a:rPr>
              <a:t> районе в с. </a:t>
            </a:r>
            <a:r>
              <a:rPr lang="ru-RU" sz="1400" smtClean="0">
                <a:latin typeface="Times New Roman" pitchFamily="18" charset="0"/>
                <a:cs typeface="Times New Roman" pitchFamily="18" charset="0"/>
              </a:rPr>
              <a:t>Кугульта </a:t>
            </a:r>
            <a:endParaRPr lang="ru-RU" sz="1400" smtClean="0">
              <a:latin typeface="Times New Roman" pitchFamily="18" charset="0"/>
              <a:cs typeface="Times New Roman" pitchFamily="18" charset="0"/>
            </a:endParaRPr>
          </a:p>
          <a:p>
            <a:r>
              <a:rPr lang="ru-RU" sz="1400" smtClean="0">
                <a:latin typeface="Times New Roman" pitchFamily="18" charset="0"/>
                <a:cs typeface="Times New Roman" pitchFamily="18" charset="0"/>
              </a:rPr>
              <a:t>с </a:t>
            </a:r>
            <a:r>
              <a:rPr lang="ru-RU" sz="1400" dirty="0" smtClean="0">
                <a:latin typeface="Times New Roman" pitchFamily="18" charset="0"/>
                <a:cs typeface="Times New Roman" pitchFamily="18" charset="0"/>
              </a:rPr>
              <a:t>1991 года.</a:t>
            </a:r>
          </a:p>
          <a:p>
            <a:r>
              <a:rPr lang="ru-RU" sz="1400" dirty="0" smtClean="0">
                <a:latin typeface="Times New Roman" pitchFamily="18" charset="0"/>
                <a:cs typeface="Times New Roman" pitchFamily="18" charset="0"/>
              </a:rPr>
              <a:t>Умер Никита Федорович в 1983 году.</a:t>
            </a:r>
          </a:p>
          <a:p>
            <a:endParaRPr lang="ru-RU" sz="1600" dirty="0">
              <a:latin typeface="Times New Roman" pitchFamily="18" charset="0"/>
              <a:cs typeface="Times New Roman" pitchFamily="18" charset="0"/>
            </a:endParaRPr>
          </a:p>
        </p:txBody>
      </p:sp>
      <p:sp>
        <p:nvSpPr>
          <p:cNvPr id="6" name="Скругленный прямоугольник 5"/>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latin typeface="Times New Roman" pitchFamily="18" charset="0"/>
                <a:cs typeface="Times New Roman" pitchFamily="18" charset="0"/>
              </a:rPr>
              <a:t>Автобиография</a:t>
            </a:r>
            <a:endParaRPr lang="ru-RU" b="1" dirty="0">
              <a:latin typeface="Times New Roman" pitchFamily="18" charset="0"/>
              <a:cs typeface="Times New Roman"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3074" name="Picture 2" descr="C:\Users\11\Desktop\фото мои\Кириченко дед\filterimage (1).jpg"/>
          <p:cNvPicPr>
            <a:picLocks noChangeAspect="1" noChangeArrowheads="1"/>
          </p:cNvPicPr>
          <p:nvPr/>
        </p:nvPicPr>
        <p:blipFill>
          <a:blip r:embed="rId2"/>
          <a:srcRect/>
          <a:stretch>
            <a:fillRect/>
          </a:stretch>
        </p:blipFill>
        <p:spPr bwMode="auto">
          <a:xfrm>
            <a:off x="928662" y="1214422"/>
            <a:ext cx="6786610" cy="18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57224" y="3143248"/>
            <a:ext cx="7429552" cy="295465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Воевал </a:t>
            </a:r>
            <a:r>
              <a:rPr lang="ru-RU" sz="1400" dirty="0" smtClean="0">
                <a:latin typeface="Times New Roman" pitchFamily="18" charset="0"/>
                <a:cs typeface="Times New Roman" pitchFamily="18" charset="0"/>
              </a:rPr>
              <a:t>в 899 Артиллерийском, </a:t>
            </a:r>
            <a:r>
              <a:rPr lang="ru-RU" sz="1400" dirty="0" err="1" smtClean="0">
                <a:latin typeface="Times New Roman" pitchFamily="18" charset="0"/>
                <a:cs typeface="Times New Roman" pitchFamily="18" charset="0"/>
              </a:rPr>
              <a:t>Дебреценском</a:t>
            </a:r>
            <a:r>
              <a:rPr lang="ru-RU" sz="1400" dirty="0" smtClean="0">
                <a:latin typeface="Times New Roman" pitchFamily="18" charset="0"/>
                <a:cs typeface="Times New Roman" pitchFamily="18" charset="0"/>
              </a:rPr>
              <a:t> полку, 337 Стрелковой </a:t>
            </a:r>
            <a:r>
              <a:rPr lang="ru-RU" sz="1400" dirty="0" err="1" smtClean="0">
                <a:latin typeface="Times New Roman" pitchFamily="18" charset="0"/>
                <a:cs typeface="Times New Roman" pitchFamily="18" charset="0"/>
              </a:rPr>
              <a:t>Лубненской</a:t>
            </a:r>
            <a:r>
              <a:rPr lang="ru-RU" sz="1400" dirty="0" smtClean="0">
                <a:latin typeface="Times New Roman" pitchFamily="18" charset="0"/>
                <a:cs typeface="Times New Roman" pitchFamily="18" charset="0"/>
              </a:rPr>
              <a:t> Краснознаменной ордена Суворова, ордена Богдана Хмельницкого дивизии старшим сержантом –разведчиком наблюдения.</a:t>
            </a:r>
          </a:p>
          <a:p>
            <a:pPr algn="just"/>
            <a:r>
              <a:rPr lang="ru-RU" sz="1400" dirty="0" smtClean="0">
                <a:latin typeface="Times New Roman" pitchFamily="18" charset="0"/>
                <a:cs typeface="Times New Roman" pitchFamily="18" charset="0"/>
              </a:rPr>
              <a:t>	Со </a:t>
            </a:r>
            <a:r>
              <a:rPr lang="ru-RU" sz="1400" dirty="0" smtClean="0">
                <a:latin typeface="Times New Roman" pitchFamily="18" charset="0"/>
                <a:cs typeface="Times New Roman" pitchFamily="18" charset="0"/>
              </a:rPr>
              <a:t>своим полком участвовал в героической обороне Кавказа, Освобождал Польшу, Чехословакию, Болгарию, Румынию, участвовал в форсировании реки Одер. Служил в </a:t>
            </a:r>
            <a:r>
              <a:rPr lang="ru-RU" sz="1400" dirty="0" err="1" smtClean="0">
                <a:latin typeface="Times New Roman" pitchFamily="18" charset="0"/>
                <a:cs typeface="Times New Roman" pitchFamily="18" charset="0"/>
              </a:rPr>
              <a:t>разведроте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a:t>
            </a:r>
            <a:r>
              <a:rPr lang="ru-RU" sz="1400" dirty="0" smtClean="0">
                <a:latin typeface="Times New Roman" pitchFamily="18" charset="0"/>
                <a:cs typeface="Times New Roman" pitchFamily="18" charset="0"/>
              </a:rPr>
              <a:t> Венгрии.  Участвовал в боевых действиях по овладению крупным узлом коммуникации и мощным опорным пунктом обороны противника города </a:t>
            </a:r>
            <a:r>
              <a:rPr lang="ru-RU" sz="1400" dirty="0" err="1" smtClean="0">
                <a:latin typeface="Times New Roman" pitchFamily="18" charset="0"/>
                <a:cs typeface="Times New Roman" pitchFamily="18" charset="0"/>
              </a:rPr>
              <a:t>Мишколц</a:t>
            </a:r>
            <a:r>
              <a:rPr lang="ru-RU" sz="1400" dirty="0" smtClean="0">
                <a:latin typeface="Times New Roman" pitchFamily="18" charset="0"/>
                <a:cs typeface="Times New Roman" pitchFamily="18" charset="0"/>
              </a:rPr>
              <a:t> важнейшим центром военного производства Венгрии, снабжавшим немецкие и венгерские армии. Участвовал в военных действия по овладению столицы Венгрии городом Будапешт – стратегически важным узлом обороны немцев на путь к Вене. Принимал участие в овладении городом </a:t>
            </a:r>
            <a:r>
              <a:rPr lang="ru-RU" sz="1400" dirty="0" err="1" smtClean="0">
                <a:latin typeface="Times New Roman" pitchFamily="18" charset="0"/>
                <a:cs typeface="Times New Roman" pitchFamily="18" charset="0"/>
              </a:rPr>
              <a:t>Залаэгерсег</a:t>
            </a:r>
            <a:r>
              <a:rPr lang="ru-RU" sz="1400" dirty="0" smtClean="0">
                <a:latin typeface="Times New Roman" pitchFamily="18" charset="0"/>
                <a:cs typeface="Times New Roman" pitchFamily="18" charset="0"/>
              </a:rPr>
              <a:t> и городом </a:t>
            </a:r>
            <a:r>
              <a:rPr lang="ru-RU" sz="1400" dirty="0" err="1" smtClean="0">
                <a:latin typeface="Times New Roman" pitchFamily="18" charset="0"/>
                <a:cs typeface="Times New Roman" pitchFamily="18" charset="0"/>
              </a:rPr>
              <a:t>Сектготтард</a:t>
            </a:r>
            <a:r>
              <a:rPr lang="ru-RU" sz="1400" dirty="0" smtClean="0">
                <a:latin typeface="Times New Roman" pitchFamily="18" charset="0"/>
                <a:cs typeface="Times New Roman" pitchFamily="18" charset="0"/>
              </a:rPr>
              <a:t> – важным спорным пунктом обороны немцев на реке Раба. </a:t>
            </a: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1\Desktop\фото мои\Кириченко дед\filterimage.jpg"/>
          <p:cNvPicPr>
            <a:picLocks noChangeAspect="1" noChangeArrowheads="1"/>
          </p:cNvPicPr>
          <p:nvPr/>
        </p:nvPicPr>
        <p:blipFill>
          <a:blip r:embed="rId2"/>
          <a:srcRect/>
          <a:stretch>
            <a:fillRect/>
          </a:stretch>
        </p:blipFill>
        <p:spPr bwMode="auto">
          <a:xfrm>
            <a:off x="928662" y="5000636"/>
            <a:ext cx="7643834"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Скругленный прямоугольник 2"/>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4099" name="Picture 3" descr="C:\Users\11\Desktop\фото мои\Кириченко дед\filterimage (2).jpg"/>
          <p:cNvPicPr>
            <a:picLocks noChangeAspect="1" noChangeArrowheads="1"/>
          </p:cNvPicPr>
          <p:nvPr/>
        </p:nvPicPr>
        <p:blipFill>
          <a:blip r:embed="rId3"/>
          <a:srcRect/>
          <a:stretch>
            <a:fillRect/>
          </a:stretch>
        </p:blipFill>
        <p:spPr bwMode="auto">
          <a:xfrm>
            <a:off x="928662" y="4214818"/>
            <a:ext cx="7643866"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71604" y="1071546"/>
            <a:ext cx="6215106" cy="3385542"/>
          </a:xfrm>
          <a:prstGeom prst="rect">
            <a:avLst/>
          </a:prstGeom>
          <a:noFill/>
        </p:spPr>
        <p:txBody>
          <a:bodyPr wrap="square" rtlCol="0">
            <a:spAutoFit/>
          </a:bodyPr>
          <a:lstStyle/>
          <a:p>
            <a:r>
              <a:rPr lang="ru-RU" sz="1400" dirty="0" smtClean="0">
                <a:latin typeface="Times New Roman" pitchFamily="18" charset="0"/>
                <a:cs typeface="Times New Roman" pitchFamily="18" charset="0"/>
              </a:rPr>
              <a:t>Имел одно ранение, дошел до Берлина.  Победу в войне Никита Федорович встретил в Германии старшим сержантом. За то, что старший сержант Кириченко с 01.01.1945 по 05.05.1945 года, разведал у противника 5 батарей, 4 пулеметных точки, 5 пулеметных батарей, которые были уничтожены огнем наших батарей. А так же, в боях у населенного пункта </a:t>
            </a:r>
            <a:r>
              <a:rPr lang="ru-RU" sz="1400" dirty="0" err="1" smtClean="0">
                <a:latin typeface="Times New Roman" pitchFamily="18" charset="0"/>
                <a:cs typeface="Times New Roman" pitchFamily="18" charset="0"/>
              </a:rPr>
              <a:t>Мариандзе</a:t>
            </a:r>
            <a:r>
              <a:rPr lang="ru-RU" sz="1400" dirty="0" smtClean="0">
                <a:latin typeface="Times New Roman" pitchFamily="18" charset="0"/>
                <a:cs typeface="Times New Roman" pitchFamily="18" charset="0"/>
              </a:rPr>
              <a:t> (Австрия) 2.05.1945 он принимал активное участие в отражении нападения на командный пункт, стрелкового полка и вынес с поля боя 2 раненных офицеров, за это  был награжден орденом «Красной Звезды». Награжден двумя медалями «За отвагу», медалью «За победу над Германией», «За оборону Кавказа», «За боевые заслуги», «За трудовую доблесть», «За взятие Будапешта», « «За овладением города </a:t>
            </a:r>
            <a:r>
              <a:rPr lang="ru-RU" sz="1400" dirty="0" err="1" smtClean="0">
                <a:latin typeface="Times New Roman" pitchFamily="18" charset="0"/>
                <a:cs typeface="Times New Roman" pitchFamily="18" charset="0"/>
              </a:rPr>
              <a:t>Мишколц</a:t>
            </a:r>
            <a:r>
              <a:rPr lang="ru-RU" sz="1400" dirty="0" smtClean="0">
                <a:latin typeface="Times New Roman" pitchFamily="18" charset="0"/>
                <a:cs typeface="Times New Roman" pitchFamily="18" charset="0"/>
              </a:rPr>
              <a:t>», «За трудовое отличие». А так же благодарностями Великого Маршала товарища Сталина: за овладение столицей Венгрии Будапешт, за овладение городами </a:t>
            </a:r>
            <a:r>
              <a:rPr lang="ru-RU" sz="1400" dirty="0" err="1" smtClean="0">
                <a:latin typeface="Times New Roman" pitchFamily="18" charset="0"/>
                <a:cs typeface="Times New Roman" pitchFamily="18" charset="0"/>
              </a:rPr>
              <a:t>Залаэгерсег</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Сентготтард</a:t>
            </a:r>
            <a:r>
              <a:rPr lang="ru-RU" sz="1400" dirty="0" smtClean="0">
                <a:latin typeface="Times New Roman" pitchFamily="18" charset="0"/>
                <a:cs typeface="Times New Roman" pitchFamily="18" charset="0"/>
              </a:rPr>
              <a:t>,  городом </a:t>
            </a:r>
            <a:r>
              <a:rPr lang="ru-RU" sz="1400" dirty="0" err="1" smtClean="0">
                <a:latin typeface="Times New Roman" pitchFamily="18" charset="0"/>
                <a:cs typeface="Times New Roman" pitchFamily="18" charset="0"/>
              </a:rPr>
              <a:t>Мишколц</a:t>
            </a:r>
            <a:r>
              <a:rPr lang="ru-RU" sz="1400" dirty="0" smtClean="0">
                <a:latin typeface="Times New Roman" pitchFamily="18" charset="0"/>
                <a:cs typeface="Times New Roman" pitchFamily="18" charset="0"/>
              </a:rPr>
              <a:t>.</a:t>
            </a:r>
          </a:p>
          <a:p>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5122" name="Picture 2" descr="C:\Users\11\Desktop\фото мои\Кириченко дед\наградной лист.jpg"/>
          <p:cNvPicPr>
            <a:picLocks noChangeAspect="1" noChangeArrowheads="1"/>
          </p:cNvPicPr>
          <p:nvPr/>
        </p:nvPicPr>
        <p:blipFill>
          <a:blip r:embed="rId2" cstate="print"/>
          <a:srcRect/>
          <a:stretch>
            <a:fillRect/>
          </a:stretch>
        </p:blipFill>
        <p:spPr bwMode="auto">
          <a:xfrm>
            <a:off x="3000364" y="857232"/>
            <a:ext cx="5214974" cy="5572140"/>
          </a:xfrm>
          <a:prstGeom prst="rect">
            <a:avLst/>
          </a:prstGeom>
          <a:ln>
            <a:noFill/>
          </a:ln>
          <a:effectLst>
            <a:softEdge rad="112500"/>
          </a:effectLst>
        </p:spPr>
      </p:pic>
      <p:pic>
        <p:nvPicPr>
          <p:cNvPr id="5123" name="Picture 3" descr="C:\Users\11\Desktop\фото мои\Кириченко дед\award10-sm.png"/>
          <p:cNvPicPr>
            <a:picLocks noChangeAspect="1" noChangeArrowheads="1"/>
          </p:cNvPicPr>
          <p:nvPr/>
        </p:nvPicPr>
        <p:blipFill>
          <a:blip r:embed="rId3"/>
          <a:srcRect/>
          <a:stretch>
            <a:fillRect/>
          </a:stretch>
        </p:blipFill>
        <p:spPr bwMode="auto">
          <a:xfrm>
            <a:off x="1857356" y="285728"/>
            <a:ext cx="1780455" cy="1714512"/>
          </a:xfrm>
          <a:prstGeom prst="rect">
            <a:avLst/>
          </a:prstGeom>
          <a:noFill/>
        </p:spPr>
      </p:pic>
      <p:sp>
        <p:nvSpPr>
          <p:cNvPr id="5" name="Скругленный прямоугольник 4"/>
          <p:cNvSpPr/>
          <p:nvPr/>
        </p:nvSpPr>
        <p:spPr>
          <a:xfrm>
            <a:off x="428596" y="2357430"/>
            <a:ext cx="2428892" cy="250033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Наградной лист к награде орден «Красная Звезда» Кириченко Н.Ф. </a:t>
            </a:r>
            <a:endParaRPr lang="ru-RU" sz="2000" b="1" dirty="0">
              <a:latin typeface="Times New Roman" pitchFamily="18" charset="0"/>
              <a:cs typeface="Times New Roman"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6146" name="Picture 2" descr="C:\Users\11\Desktop\удостоверение за оборону кавказа.jpg"/>
          <p:cNvPicPr>
            <a:picLocks noChangeAspect="1" noChangeArrowheads="1"/>
          </p:cNvPicPr>
          <p:nvPr/>
        </p:nvPicPr>
        <p:blipFill>
          <a:blip r:embed="rId2"/>
          <a:srcRect/>
          <a:stretch>
            <a:fillRect/>
          </a:stretch>
        </p:blipFill>
        <p:spPr bwMode="auto">
          <a:xfrm>
            <a:off x="785786" y="928670"/>
            <a:ext cx="3606360" cy="5400000"/>
          </a:xfrm>
          <a:prstGeom prst="rect">
            <a:avLst/>
          </a:prstGeom>
          <a:ln>
            <a:noFill/>
          </a:ln>
          <a:effectLst>
            <a:softEdge rad="112500"/>
          </a:effectLst>
        </p:spPr>
      </p:pic>
      <p:pic>
        <p:nvPicPr>
          <p:cNvPr id="6148" name="Picture 4" descr="C:\Users\11\Desktop\фото мои\Кириченко дед\за взятие будапешта.jpg"/>
          <p:cNvPicPr>
            <a:picLocks noChangeAspect="1" noChangeArrowheads="1"/>
          </p:cNvPicPr>
          <p:nvPr/>
        </p:nvPicPr>
        <p:blipFill>
          <a:blip r:embed="rId3" cstate="print"/>
          <a:srcRect/>
          <a:stretch>
            <a:fillRect/>
          </a:stretch>
        </p:blipFill>
        <p:spPr bwMode="auto">
          <a:xfrm>
            <a:off x="4572000" y="928670"/>
            <a:ext cx="4138128" cy="5400000"/>
          </a:xfrm>
          <a:prstGeom prst="rect">
            <a:avLst/>
          </a:prstGeom>
          <a:ln>
            <a:noFill/>
          </a:ln>
          <a:effectLst>
            <a:softEdge rad="112500"/>
          </a:effectLst>
        </p:spPr>
      </p:pic>
      <p:sp>
        <p:nvSpPr>
          <p:cNvPr id="11" name="Стрелка влево 10"/>
          <p:cNvSpPr/>
          <p:nvPr/>
        </p:nvSpPr>
        <p:spPr>
          <a:xfrm>
            <a:off x="7929586" y="3429000"/>
            <a:ext cx="500066" cy="14287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7170" name="Picture 2" descr="C:\Users\11\Desktop\за взятие будапешта.jpg"/>
          <p:cNvPicPr>
            <a:picLocks noChangeAspect="1" noChangeArrowheads="1"/>
          </p:cNvPicPr>
          <p:nvPr/>
        </p:nvPicPr>
        <p:blipFill>
          <a:blip r:embed="rId2"/>
          <a:srcRect/>
          <a:stretch>
            <a:fillRect/>
          </a:stretch>
        </p:blipFill>
        <p:spPr bwMode="auto">
          <a:xfrm>
            <a:off x="785786" y="857232"/>
            <a:ext cx="7667370" cy="5572164"/>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8194" name="Picture 2" descr="C:\Users\11\Desktop\за взятие мишколц.jpg"/>
          <p:cNvPicPr>
            <a:picLocks noChangeAspect="1" noChangeArrowheads="1"/>
          </p:cNvPicPr>
          <p:nvPr/>
        </p:nvPicPr>
        <p:blipFill>
          <a:blip r:embed="rId2"/>
          <a:srcRect/>
          <a:stretch>
            <a:fillRect/>
          </a:stretch>
        </p:blipFill>
        <p:spPr bwMode="auto">
          <a:xfrm rot="16200000">
            <a:off x="2071670" y="-24"/>
            <a:ext cx="5072098" cy="7358114"/>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214290"/>
            <a:ext cx="6215106" cy="642942"/>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Боевой путь</a:t>
            </a:r>
            <a:endParaRPr lang="ru-RU" sz="2000" b="1" dirty="0">
              <a:latin typeface="Times New Roman" pitchFamily="18" charset="0"/>
              <a:cs typeface="Times New Roman" pitchFamily="18" charset="0"/>
            </a:endParaRPr>
          </a:p>
        </p:txBody>
      </p:sp>
      <p:pic>
        <p:nvPicPr>
          <p:cNvPr id="9218" name="Picture 2" descr="C:\Users\11\Desktop\благодарность сталина.jpg"/>
          <p:cNvPicPr>
            <a:picLocks noChangeAspect="1" noChangeArrowheads="1"/>
          </p:cNvPicPr>
          <p:nvPr/>
        </p:nvPicPr>
        <p:blipFill>
          <a:blip r:embed="rId2"/>
          <a:srcRect/>
          <a:stretch>
            <a:fillRect/>
          </a:stretch>
        </p:blipFill>
        <p:spPr bwMode="auto">
          <a:xfrm>
            <a:off x="785786" y="928670"/>
            <a:ext cx="7429524" cy="537756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0" y="6045302"/>
            <a:ext cx="7885715" cy="8126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372</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Елена Александровна</cp:lastModifiedBy>
  <cp:revision>17</cp:revision>
  <dcterms:created xsi:type="dcterms:W3CDTF">2015-04-11T16:33:53Z</dcterms:created>
  <dcterms:modified xsi:type="dcterms:W3CDTF">2019-02-14T10:26:11Z</dcterms:modified>
</cp:coreProperties>
</file>